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5"/>
  </p:notesMasterIdLst>
  <p:handoutMasterIdLst>
    <p:handoutMasterId r:id="rId16"/>
  </p:handoutMasterIdLst>
  <p:sldIdLst>
    <p:sldId id="256" r:id="rId2"/>
    <p:sldId id="384" r:id="rId3"/>
    <p:sldId id="375" r:id="rId4"/>
    <p:sldId id="385" r:id="rId5"/>
    <p:sldId id="377" r:id="rId6"/>
    <p:sldId id="378" r:id="rId7"/>
    <p:sldId id="390" r:id="rId8"/>
    <p:sldId id="386" r:id="rId9"/>
    <p:sldId id="387" r:id="rId10"/>
    <p:sldId id="388" r:id="rId11"/>
    <p:sldId id="389" r:id="rId12"/>
    <p:sldId id="381" r:id="rId13"/>
    <p:sldId id="348" r:id="rId14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>
      <p:cViewPr varScale="1">
        <p:scale>
          <a:sx n="69" d="100"/>
          <a:sy n="69" d="100"/>
        </p:scale>
        <p:origin x="144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7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82418" cy="4642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defTabSz="923186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902" y="3"/>
            <a:ext cx="2982418" cy="4642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algn="r" defTabSz="923186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8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0661"/>
            <a:ext cx="2982418" cy="4642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defTabSz="923186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8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902" y="8830661"/>
            <a:ext cx="2982418" cy="4642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algn="r" defTabSz="923186">
              <a:defRPr sz="1200"/>
            </a:lvl1pPr>
          </a:lstStyle>
          <a:p>
            <a:pPr>
              <a:defRPr/>
            </a:pPr>
            <a:fld id="{56F7415A-393C-4114-8171-3986B932E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48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82418" cy="4642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defTabSz="923186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902" y="3"/>
            <a:ext cx="2982418" cy="4642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algn="r" defTabSz="923186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480" y="4416101"/>
            <a:ext cx="5504854" cy="418245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0661"/>
            <a:ext cx="2982418" cy="4642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defTabSz="923186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902" y="8830661"/>
            <a:ext cx="2982418" cy="4642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algn="r" defTabSz="923186">
              <a:defRPr sz="1200"/>
            </a:lvl1pPr>
          </a:lstStyle>
          <a:p>
            <a:pPr>
              <a:defRPr/>
            </a:pPr>
            <a:fld id="{DC1E22D5-3A8B-40A1-A6ED-7E2F3291FF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281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0B0DC9-B7A5-4C1D-AC33-686ADDA82D1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07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E8D49C8-B076-4A44-AF0A-E983047F31C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28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2971800" y="4343400"/>
            <a:ext cx="4038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2800">
              <a:solidFill>
                <a:srgbClr val="000066"/>
              </a:solidFill>
              <a:latin typeface="Arial Black" pitchFamily="34" charset="0"/>
            </a:endParaRPr>
          </a:p>
          <a:p>
            <a:pPr algn="ctr">
              <a:defRPr/>
            </a:pPr>
            <a:r>
              <a:rPr lang="en-US" sz="2800">
                <a:solidFill>
                  <a:srgbClr val="000066"/>
                </a:solidFill>
                <a:latin typeface="Arial Black" pitchFamily="34" charset="0"/>
              </a:rPr>
              <a:t>NATIONAL COMMUNICATIONS AUTHORITY</a:t>
            </a:r>
            <a:endParaRPr lang="en-US" sz="2800">
              <a:solidFill>
                <a:srgbClr val="000066"/>
              </a:solidFill>
            </a:endParaRPr>
          </a:p>
        </p:txBody>
      </p:sp>
      <p:pic>
        <p:nvPicPr>
          <p:cNvPr id="19" name="Picture 3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000" y="5047456"/>
            <a:ext cx="1119188" cy="111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1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 b="1">
                <a:solidFill>
                  <a:srgbClr val="000066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2057400" y="6248400"/>
            <a:ext cx="5181600" cy="457200"/>
          </a:xfrm>
          <a:prstGeom prst="rect">
            <a:avLst/>
          </a:prstGeom>
        </p:spPr>
        <p:txBody>
          <a:bodyPr/>
          <a:lstStyle>
            <a:lvl1pPr>
              <a:defRPr sz="1400" i="1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CBE25-CC9E-4CF2-ABB9-A81456183D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317BB-DED2-4981-98F3-7E29A46868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E8EEC-01BA-4643-ABB5-63FA74D5D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E73F9-471B-4D68-AF9F-4894284E5B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35E6E-938C-41C9-BD66-FF817CBB12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 spd="slow"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19846" y="581533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D28DF-F892-404D-8F03-245051349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34C0B-E4DD-4807-8C7E-E03B1E526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339DD-E281-40ED-B994-490ED0B29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62FC2-C172-48D4-BE3E-B214E63DE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A2099-85B8-4008-A946-15F16D83F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57E87-798C-48CC-86BF-12E0B6831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563D8-E8D7-45F3-A437-A666F04425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15B44B3E-A64B-4175-AB9C-15BD07DAD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7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3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03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3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4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04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31" name="Picture 17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700" y="6108700"/>
            <a:ext cx="736600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18"/>
          <p:cNvSpPr>
            <a:spLocks noChangeArrowheads="1"/>
          </p:cNvSpPr>
          <p:nvPr/>
        </p:nvSpPr>
        <p:spPr bwMode="auto">
          <a:xfrm>
            <a:off x="914400" y="6248400"/>
            <a:ext cx="510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1400" i="1" dirty="0">
                <a:solidFill>
                  <a:srgbClr val="000066"/>
                </a:solidFill>
                <a:latin typeface="Arial Black" pitchFamily="34" charset="0"/>
              </a:rPr>
              <a:t>NATIONAL COMMUNICATIONS AUTHORITY</a:t>
            </a:r>
          </a:p>
          <a:p>
            <a:pPr algn="ctr">
              <a:defRPr/>
            </a:pPr>
            <a:r>
              <a:rPr lang="en-US" sz="1400" i="1" dirty="0">
                <a:solidFill>
                  <a:srgbClr val="000066"/>
                </a:solidFill>
              </a:rPr>
              <a:t>Division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  <p:sldLayoutId id="2147483903" r:id="rId12"/>
  </p:sldLayoutIdLst>
  <p:transition spd="slow">
    <p:wheel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8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4923A9F-16BF-465A-901C-88C77D94F1F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990600"/>
            <a:ext cx="8229600" cy="32766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                                                           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/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                                                               </a:t>
            </a:r>
            <a:r>
              <a:rPr lang="en-US" sz="2500" dirty="0" smtClean="0">
                <a:solidFill>
                  <a:schemeClr val="bg1"/>
                </a:solidFill>
              </a:rPr>
              <a:t>ROADMAP TOWARDS AN EFFECTIVE REGULATORY REGIME ON DIGITAL FINANCIAL SERVICES (DFS)- CASE OF GHANA</a:t>
            </a:r>
            <a:r>
              <a:rPr lang="en-US" sz="2900" dirty="0">
                <a:solidFill>
                  <a:schemeClr val="bg1"/>
                </a:solidFill>
              </a:rPr>
              <a:t/>
            </a:r>
            <a:br>
              <a:rPr lang="en-US" sz="2900" dirty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BY</a:t>
            </a:r>
            <a:r>
              <a:rPr lang="en-US" sz="2900" dirty="0" smtClean="0">
                <a:solidFill>
                  <a:schemeClr val="bg1"/>
                </a:solidFill>
              </a:rPr>
              <a:t/>
            </a:r>
            <a:br>
              <a:rPr lang="en-US" sz="2900" dirty="0" smtClean="0">
                <a:solidFill>
                  <a:schemeClr val="bg1"/>
                </a:solidFill>
              </a:rPr>
            </a:br>
            <a:r>
              <a:rPr lang="en-US" sz="29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Samuel K. Agyekum, 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(Dep. Manager, NCA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&amp; Vice Chairman, ITU-T SG 12 AFR)</a:t>
            </a:r>
            <a:r>
              <a:rPr lang="en-US" sz="2000" i="1" dirty="0" smtClean="0">
                <a:solidFill>
                  <a:schemeClr val="bg1"/>
                </a:solidFill>
              </a:rPr>
              <a:t/>
            </a:r>
            <a:br>
              <a:rPr lang="en-US" sz="2000" i="1" dirty="0" smtClean="0">
                <a:solidFill>
                  <a:schemeClr val="bg1"/>
                </a:solidFill>
              </a:rPr>
            </a:br>
            <a:r>
              <a:rPr lang="en-US" sz="2500" i="1" dirty="0" smtClean="0">
                <a:solidFill>
                  <a:schemeClr val="bg1"/>
                </a:solidFill>
              </a:rPr>
              <a:t/>
            </a:r>
            <a:br>
              <a:rPr lang="en-US" sz="2500" i="1" dirty="0" smtClean="0">
                <a:solidFill>
                  <a:schemeClr val="bg1"/>
                </a:solidFill>
              </a:rPr>
            </a:br>
            <a:r>
              <a:rPr lang="en-US" sz="2500" dirty="0" smtClean="0">
                <a:solidFill>
                  <a:schemeClr val="bg1"/>
                </a:solidFill>
              </a:rPr>
              <a:t/>
            </a:r>
            <a:br>
              <a:rPr lang="en-US" sz="2500" dirty="0" smtClean="0">
                <a:solidFill>
                  <a:schemeClr val="bg1"/>
                </a:solidFill>
              </a:rPr>
            </a:br>
            <a:endParaRPr lang="en-US" sz="25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696460" cy="762000"/>
          </a:xfrm>
        </p:spPr>
        <p:txBody>
          <a:bodyPr/>
          <a:lstStyle/>
          <a:p>
            <a:r>
              <a:rPr lang="en-US" dirty="0" smtClean="0"/>
              <a:t>                                        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                                                               </a:t>
            </a:r>
            <a:br>
              <a:rPr lang="en-US" sz="3200" dirty="0" smtClean="0"/>
            </a:br>
            <a:r>
              <a:rPr lang="en-US" sz="3200" dirty="0"/>
              <a:t> </a:t>
            </a:r>
            <a:r>
              <a:rPr lang="en-US" sz="3200" dirty="0" smtClean="0"/>
              <a:t>                                                                                 </a:t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2800" dirty="0"/>
              <a:t>Roles of </a:t>
            </a:r>
            <a:r>
              <a:rPr lang="en-US" sz="2800" dirty="0" smtClean="0"/>
              <a:t>Relevant </a:t>
            </a:r>
            <a:r>
              <a:rPr lang="en-US" sz="2800" dirty="0"/>
              <a:t>Implementing </a:t>
            </a:r>
            <a:r>
              <a:rPr lang="en-US" sz="2800" dirty="0" smtClean="0"/>
              <a:t>Institutions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7865862"/>
              </p:ext>
            </p:extLst>
          </p:nvPr>
        </p:nvGraphicFramePr>
        <p:xfrm>
          <a:off x="381000" y="1447800"/>
          <a:ext cx="8382001" cy="37518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1155">
                  <a:extLst>
                    <a:ext uri="{9D8B030D-6E8A-4147-A177-3AD203B41FA5}">
                      <a16:colId xmlns:a16="http://schemas.microsoft.com/office/drawing/2014/main" val="3140353786"/>
                    </a:ext>
                  </a:extLst>
                </a:gridCol>
                <a:gridCol w="3506275">
                  <a:extLst>
                    <a:ext uri="{9D8B030D-6E8A-4147-A177-3AD203B41FA5}">
                      <a16:colId xmlns:a16="http://schemas.microsoft.com/office/drawing/2014/main" val="427284560"/>
                    </a:ext>
                  </a:extLst>
                </a:gridCol>
                <a:gridCol w="2794571">
                  <a:extLst>
                    <a:ext uri="{9D8B030D-6E8A-4147-A177-3AD203B41FA5}">
                      <a16:colId xmlns:a16="http://schemas.microsoft.com/office/drawing/2014/main" val="2387093510"/>
                    </a:ext>
                  </a:extLst>
                </a:gridCol>
              </a:tblGrid>
              <a:tr h="4588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Regulatory Body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Roles/Interventions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Supporting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Provisions per</a:t>
                      </a:r>
                      <a:r>
                        <a:rPr lang="en-US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Act 987</a:t>
                      </a:r>
                      <a:r>
                        <a:rPr lang="en-US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&amp; Other Laws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3183718"/>
                  </a:ext>
                </a:extLst>
              </a:tr>
              <a:tr h="7426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Communications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Authority (NCA)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regulate the electronic communications services aspect of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DFS, particularly</a:t>
                      </a:r>
                      <a:r>
                        <a:rPr lang="en-US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on the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issuance of VAS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licenses.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</a:t>
                      </a:r>
                      <a:r>
                        <a:rPr lang="en-US" sz="14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 20 and </a:t>
                      </a: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of Act 987 &amp; Electronic Communications Act, 2008.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8475624"/>
                  </a:ext>
                </a:extLst>
              </a:tr>
              <a:tr h="10873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Information Technology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Authority (NITA)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regulate electronic transactions by supervising national infrastructure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payment platforms.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Sections 4(3b) of Act 987</a:t>
                      </a:r>
                      <a:r>
                        <a:rPr lang="en-US" sz="14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&amp; </a:t>
                      </a: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Electronic Transactions Act, 2008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2825755"/>
                  </a:ext>
                </a:extLst>
              </a:tr>
              <a:tr h="7426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Bank of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Ghana (BoG)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regulate and supervise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EMIs and PSPs on all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matters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relating licensing/authorization, reporting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Sections 7- 44 of Act 987 &amp; Bank</a:t>
                      </a:r>
                      <a:r>
                        <a:rPr lang="en-US" sz="14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Ghana Act, 2002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0901822"/>
                  </a:ext>
                </a:extLst>
              </a:tr>
              <a:tr h="5499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 Protection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Commission (DPC)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supervise and enforce national</a:t>
                      </a:r>
                      <a:r>
                        <a:rPr lang="en-US" sz="14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data protection laws on payment systems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 34(6)</a:t>
                      </a:r>
                      <a:r>
                        <a:rPr lang="en-US" sz="14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Act 987, Data Protection Act, 2012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338096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735E6E-938C-41C9-BD66-FF817CBB129C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721172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696460" cy="762000"/>
          </a:xfrm>
        </p:spPr>
        <p:txBody>
          <a:bodyPr/>
          <a:lstStyle/>
          <a:p>
            <a:r>
              <a:rPr lang="en-US" dirty="0" smtClean="0"/>
              <a:t>                                         </a:t>
            </a:r>
            <a:r>
              <a:rPr lang="en-US" sz="3200" dirty="0" smtClean="0"/>
              <a:t>“</a:t>
            </a:r>
            <a:br>
              <a:rPr lang="en-US" sz="3200" dirty="0" smtClean="0"/>
            </a:br>
            <a:r>
              <a:rPr lang="en-US" sz="3200" dirty="0" smtClean="0"/>
              <a:t>                                                                </a:t>
            </a:r>
            <a:br>
              <a:rPr lang="en-US" sz="3200" dirty="0" smtClean="0"/>
            </a:br>
            <a:r>
              <a:rPr lang="en-US" sz="3200" dirty="0"/>
              <a:t> </a:t>
            </a:r>
            <a:r>
              <a:rPr lang="en-US" sz="3200" dirty="0" smtClean="0"/>
              <a:t>                                                                                 </a:t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/>
              <a:t>Levels/Nature </a:t>
            </a:r>
            <a:r>
              <a:rPr lang="en-US" sz="2800" dirty="0"/>
              <a:t>of Collaboration Required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69542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 dirty="0" smtClean="0"/>
              <a:t>In </a:t>
            </a:r>
            <a:r>
              <a:rPr lang="en-US" sz="2000" dirty="0"/>
              <a:t>2016, a Memorandum of Understanding (MoU) was signed between the Bank of Ghana and the National Communications Authority (NCA). </a:t>
            </a:r>
            <a:r>
              <a:rPr lang="en-US" sz="2000" dirty="0" smtClean="0"/>
              <a:t>            </a:t>
            </a:r>
            <a:endParaRPr lang="en-US" sz="2000" dirty="0"/>
          </a:p>
          <a:p>
            <a:pPr marL="0" indent="0" algn="just">
              <a:buNone/>
            </a:pPr>
            <a:endParaRPr lang="en-US" sz="2000" dirty="0"/>
          </a:p>
          <a:p>
            <a:pPr marL="0" indent="0" algn="just">
              <a:buNone/>
            </a:pPr>
            <a:r>
              <a:rPr lang="en-US" sz="2000" dirty="0" smtClean="0"/>
              <a:t>Following </a:t>
            </a:r>
            <a:r>
              <a:rPr lang="en-US" sz="2000" dirty="0"/>
              <a:t>the passing into law of the Payment Systems and Services Bill, </a:t>
            </a:r>
            <a:r>
              <a:rPr lang="en-US" sz="2000" dirty="0" smtClean="0"/>
              <a:t>an </a:t>
            </a:r>
            <a:r>
              <a:rPr lang="en-US" sz="2000" b="1" dirty="0"/>
              <a:t>I</a:t>
            </a:r>
            <a:r>
              <a:rPr lang="en-US" sz="2000" b="1" dirty="0" smtClean="0"/>
              <a:t>nter-sectorial </a:t>
            </a:r>
            <a:r>
              <a:rPr lang="en-US" sz="2000" b="1" dirty="0"/>
              <a:t>MoU </a:t>
            </a:r>
            <a:r>
              <a:rPr lang="en-US" sz="2000" dirty="0"/>
              <a:t>is expected to be </a:t>
            </a:r>
            <a:r>
              <a:rPr lang="en-US" sz="2000" dirty="0" smtClean="0"/>
              <a:t>implemented in accordance </a:t>
            </a:r>
            <a:r>
              <a:rPr lang="en-US" sz="2000" dirty="0"/>
              <a:t>with </a:t>
            </a:r>
            <a:r>
              <a:rPr lang="en-US" sz="2000" dirty="0" smtClean="0"/>
              <a:t>Act 987 together with other adjunct laws, where applicable. </a:t>
            </a:r>
            <a:r>
              <a:rPr lang="en-US" sz="2000" dirty="0"/>
              <a:t> 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The </a:t>
            </a:r>
            <a:r>
              <a:rPr lang="en-US" sz="2000" dirty="0"/>
              <a:t>MoU should be expanded to cover the following key areas</a:t>
            </a:r>
            <a:r>
              <a:rPr lang="en-US" sz="2000" dirty="0" smtClean="0"/>
              <a:t>:</a:t>
            </a:r>
            <a:endParaRPr lang="en-US" sz="2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000" i="1" dirty="0"/>
              <a:t>Consumer Protection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000" i="1" dirty="0" smtClean="0"/>
              <a:t>Cybersecurity/Fraud </a:t>
            </a:r>
            <a:r>
              <a:rPr lang="en-US" sz="2000" i="1" dirty="0"/>
              <a:t>Prevention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000" i="1" dirty="0"/>
              <a:t>Stability </a:t>
            </a:r>
            <a:r>
              <a:rPr lang="en-US" sz="2000" i="1" dirty="0" smtClean="0"/>
              <a:t>of </a:t>
            </a:r>
            <a:r>
              <a:rPr lang="en-US" sz="2000" i="1" dirty="0"/>
              <a:t>Infrastructure/payment platforms</a:t>
            </a:r>
            <a:endParaRPr lang="en-US" sz="20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735E6E-938C-41C9-BD66-FF817CBB129C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093119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541" y="533400"/>
            <a:ext cx="6181860" cy="762000"/>
          </a:xfrm>
        </p:spPr>
        <p:txBody>
          <a:bodyPr/>
          <a:lstStyle/>
          <a:p>
            <a:r>
              <a:rPr lang="en-US" dirty="0" smtClean="0"/>
              <a:t>                                         </a:t>
            </a:r>
            <a:r>
              <a:rPr lang="en-US" sz="3200" dirty="0" smtClean="0"/>
              <a:t>Conclusion &amp; Way Forward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495800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sz="1800" dirty="0" smtClean="0"/>
              <a:t>The </a:t>
            </a:r>
            <a:r>
              <a:rPr lang="en-US" sz="1800" dirty="0"/>
              <a:t>Central bank and Telecom Regulator are encouraged to conduct a lot </a:t>
            </a:r>
            <a:r>
              <a:rPr lang="en-US" sz="1800" b="1" dirty="0"/>
              <a:t>more consumer </a:t>
            </a:r>
            <a:r>
              <a:rPr lang="en-US" sz="1800" b="1" dirty="0" smtClean="0"/>
              <a:t>sensitization campaigns</a:t>
            </a:r>
            <a:r>
              <a:rPr lang="en-US" sz="1800" dirty="0" smtClean="0"/>
              <a:t> on </a:t>
            </a:r>
            <a:r>
              <a:rPr lang="en-US" sz="1800" dirty="0"/>
              <a:t>DFS to clarify their regulatory roles in the consumer protection domain of DFS supervision. </a:t>
            </a:r>
            <a:r>
              <a:rPr lang="en-US" sz="1800" dirty="0" smtClean="0"/>
              <a:t>The essence being to save </a:t>
            </a:r>
            <a:r>
              <a:rPr lang="en-US" sz="1800" dirty="0"/>
              <a:t>these institutions regulatory cost </a:t>
            </a:r>
            <a:r>
              <a:rPr lang="en-US" sz="1800" dirty="0" smtClean="0"/>
              <a:t>as well as </a:t>
            </a:r>
            <a:r>
              <a:rPr lang="en-US" sz="1800" dirty="0"/>
              <a:t>improve the turnaround time in addressing consumer concerns. 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1800" dirty="0"/>
              <a:t>A culture of continual </a:t>
            </a:r>
            <a:r>
              <a:rPr lang="en-US" sz="1800" b="1" dirty="0"/>
              <a:t>capacity building to bridge knowledge and skills gaps on DFS regulation</a:t>
            </a:r>
            <a:r>
              <a:rPr lang="en-US" sz="1800" dirty="0"/>
              <a:t> is highly encouraged. This may be achieved through training workshops by DFS consultants, boot camps, and industrial working-visits.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8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1800" dirty="0"/>
              <a:t>Implementation of </a:t>
            </a:r>
            <a:r>
              <a:rPr lang="en-US" sz="1800" b="1" dirty="0"/>
              <a:t>periodic stakeholder consultation programme</a:t>
            </a:r>
            <a:r>
              <a:rPr lang="en-US" sz="1800" dirty="0"/>
              <a:t> on areas of security/risk management, consumer protection, innovation and competition. 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1800" dirty="0"/>
              <a:t>Introduction of a </a:t>
            </a:r>
            <a:r>
              <a:rPr lang="en-US" sz="1800" b="1" dirty="0"/>
              <a:t>national competition law and authority</a:t>
            </a:r>
            <a:r>
              <a:rPr lang="en-US" sz="1800" dirty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0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735E6E-938C-41C9-BD66-FF817CBB129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812703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BB9EAE5-6B2B-47D4-8D00-9DBDD3C258C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1987" name="Rectangle 7"/>
          <p:cNvSpPr>
            <a:spLocks noGrp="1" noChangeArrowheads="1"/>
          </p:cNvSpPr>
          <p:nvPr>
            <p:ph type="title"/>
          </p:nvPr>
        </p:nvSpPr>
        <p:spPr>
          <a:xfrm>
            <a:off x="838200" y="2057400"/>
            <a:ext cx="7647297" cy="1524000"/>
          </a:xfrm>
        </p:spPr>
        <p:txBody>
          <a:bodyPr/>
          <a:lstStyle/>
          <a:p>
            <a:pPr algn="ctr" eaLnBrk="1" hangingPunct="1"/>
            <a:r>
              <a:rPr lang="en-US" sz="4500" i="1" dirty="0"/>
              <a:t>Thank </a:t>
            </a:r>
            <a:r>
              <a:rPr lang="en-US" sz="4500" i="1" dirty="0" smtClean="0"/>
              <a:t>You for your time &amp; attention</a:t>
            </a:r>
            <a:endParaRPr lang="en-US" sz="4500" i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3962400"/>
            <a:ext cx="2016404" cy="1625291"/>
          </a:xfrm>
          <a:prstGeom prst="rect">
            <a:avLst/>
          </a:prstGeom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444" y="283030"/>
            <a:ext cx="7364412" cy="647700"/>
          </a:xfrm>
        </p:spPr>
        <p:txBody>
          <a:bodyPr/>
          <a:lstStyle/>
          <a:p>
            <a:r>
              <a:rPr lang="en-US" sz="3600" dirty="0" smtClean="0">
                <a:solidFill>
                  <a:schemeClr val="bg1"/>
                </a:solidFill>
              </a:rPr>
              <a:t> Outline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49830"/>
            <a:ext cx="8458200" cy="4558274"/>
          </a:xfrm>
        </p:spPr>
        <p:txBody>
          <a:bodyPr/>
          <a:lstStyle/>
          <a:p>
            <a:pPr lvl="0"/>
            <a:r>
              <a:rPr lang="en-US" sz="2200" dirty="0" smtClean="0"/>
              <a:t>Growth Indicators &amp; Trends on DFS </a:t>
            </a:r>
            <a:endParaRPr lang="en-US" sz="2200" dirty="0"/>
          </a:p>
          <a:p>
            <a:pPr lvl="0"/>
            <a:r>
              <a:rPr lang="en-US" sz="2200" dirty="0"/>
              <a:t>Policy Direction on DFS</a:t>
            </a:r>
          </a:p>
          <a:p>
            <a:pPr lvl="0"/>
            <a:r>
              <a:rPr lang="en-US" sz="2200" dirty="0" smtClean="0"/>
              <a:t>Regulatory Framework- </a:t>
            </a:r>
            <a:r>
              <a:rPr lang="en-US" sz="2200" dirty="0"/>
              <a:t>as Key Enabler</a:t>
            </a:r>
          </a:p>
          <a:p>
            <a:pPr lvl="0"/>
            <a:r>
              <a:rPr lang="en-US" sz="2200" dirty="0"/>
              <a:t>Stakeholder Consultations &amp; Outcomes</a:t>
            </a:r>
          </a:p>
          <a:p>
            <a:pPr lvl="0"/>
            <a:r>
              <a:rPr lang="en-US" sz="2200" dirty="0"/>
              <a:t>Key Highlights of the Payment Systems Act 2019</a:t>
            </a:r>
          </a:p>
          <a:p>
            <a:pPr lvl="0"/>
            <a:r>
              <a:rPr lang="en-US" sz="2200" dirty="0"/>
              <a:t>Roles of </a:t>
            </a:r>
            <a:r>
              <a:rPr lang="en-US" sz="2200" dirty="0" smtClean="0"/>
              <a:t>Relevant </a:t>
            </a:r>
            <a:r>
              <a:rPr lang="en-US" sz="2200" dirty="0"/>
              <a:t>Implementing Institutions</a:t>
            </a:r>
          </a:p>
          <a:p>
            <a:pPr lvl="0"/>
            <a:r>
              <a:rPr lang="en-US" sz="2200" dirty="0"/>
              <a:t>Levels/Nature of Collaboration Required</a:t>
            </a:r>
          </a:p>
          <a:p>
            <a:pPr lvl="0"/>
            <a:r>
              <a:rPr lang="en-US" sz="2200" dirty="0"/>
              <a:t>Conclusion &amp; Way Forward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E662-8C2D-4714-B2E8-E4A1A5B8ABC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200" y="283030"/>
            <a:ext cx="56849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3200" kern="0" dirty="0" smtClean="0"/>
              <a:t>Presentation Outline</a:t>
            </a:r>
            <a:endParaRPr lang="en-US" sz="3200" kern="0" dirty="0"/>
          </a:p>
        </p:txBody>
      </p:sp>
    </p:spTree>
    <p:extLst>
      <p:ext uri="{BB962C8B-B14F-4D97-AF65-F5344CB8AC3E}">
        <p14:creationId xmlns:p14="http://schemas.microsoft.com/office/powerpoint/2010/main" val="3910163201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030"/>
            <a:ext cx="7674656" cy="647700"/>
          </a:xfrm>
        </p:spPr>
        <p:txBody>
          <a:bodyPr/>
          <a:lstStyle/>
          <a:p>
            <a:r>
              <a:rPr lang="en-US" sz="3600" dirty="0" smtClean="0">
                <a:solidFill>
                  <a:schemeClr val="bg1"/>
                </a:solidFill>
              </a:rPr>
              <a:t> Outline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1E662-8C2D-4714-B2E8-E4A1A5B8ABC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200" y="361543"/>
            <a:ext cx="7543800" cy="87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endParaRPr lang="en-US" sz="3200" dirty="0" smtClean="0"/>
          </a:p>
          <a:p>
            <a:r>
              <a:rPr lang="en-US" sz="2900" dirty="0" smtClean="0"/>
              <a:t>Growth </a:t>
            </a:r>
            <a:r>
              <a:rPr lang="en-US" sz="2900" dirty="0"/>
              <a:t>Indicators </a:t>
            </a:r>
            <a:r>
              <a:rPr lang="en-US" sz="2900" dirty="0" smtClean="0"/>
              <a:t>and Trends on </a:t>
            </a:r>
            <a:r>
              <a:rPr lang="en-US" sz="2900" dirty="0"/>
              <a:t>DFS </a:t>
            </a:r>
          </a:p>
          <a:p>
            <a:endParaRPr lang="en-US" sz="2900" kern="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116" y="1600200"/>
            <a:ext cx="7628823" cy="33575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80116" y="5786084"/>
            <a:ext cx="8686800" cy="314399"/>
          </a:xfrm>
        </p:spPr>
        <p:txBody>
          <a:bodyPr/>
          <a:lstStyle/>
          <a:p>
            <a:pPr marL="0" indent="0">
              <a:buNone/>
            </a:pP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Source: Bank of Ghana, Payment Systems Department</a:t>
            </a: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268554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030"/>
            <a:ext cx="7674656" cy="647700"/>
          </a:xfrm>
        </p:spPr>
        <p:txBody>
          <a:bodyPr/>
          <a:lstStyle/>
          <a:p>
            <a:r>
              <a:rPr lang="en-US" sz="3600" dirty="0" smtClean="0">
                <a:solidFill>
                  <a:schemeClr val="bg1"/>
                </a:solidFill>
              </a:rPr>
              <a:t> Outline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11370" y="6257998"/>
            <a:ext cx="2133600" cy="476250"/>
          </a:xfrm>
        </p:spPr>
        <p:txBody>
          <a:bodyPr/>
          <a:lstStyle/>
          <a:p>
            <a:fld id="{FD31E662-8C2D-4714-B2E8-E4A1A5B8ABC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11370" y="485367"/>
            <a:ext cx="7543800" cy="87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endParaRPr lang="en-US" sz="3200" dirty="0" smtClean="0"/>
          </a:p>
          <a:p>
            <a:r>
              <a:rPr lang="en-US" sz="2900" dirty="0" smtClean="0"/>
              <a:t>Growth </a:t>
            </a:r>
            <a:r>
              <a:rPr lang="en-US" sz="2900" dirty="0"/>
              <a:t>Indicators </a:t>
            </a:r>
            <a:r>
              <a:rPr lang="en-US" sz="2900" dirty="0" smtClean="0"/>
              <a:t>and Trends on </a:t>
            </a:r>
            <a:r>
              <a:rPr lang="en-US" sz="2900" dirty="0"/>
              <a:t>DFS </a:t>
            </a:r>
          </a:p>
          <a:p>
            <a:endParaRPr lang="en-US" sz="3200" kern="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4876800"/>
            <a:ext cx="7293657" cy="97994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9" y="1437071"/>
            <a:ext cx="7293657" cy="3038475"/>
          </a:xfrm>
          <a:prstGeom prst="rect">
            <a:avLst/>
          </a:prstGeom>
        </p:spPr>
      </p:pic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457200" y="5943599"/>
            <a:ext cx="8686800" cy="314399"/>
          </a:xfrm>
        </p:spPr>
        <p:txBody>
          <a:bodyPr/>
          <a:lstStyle/>
          <a:p>
            <a:pPr marL="0" indent="0">
              <a:buNone/>
            </a:pP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Source: Bank of Ghana, Payment Systems Department, 2019</a:t>
            </a: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296520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943860" cy="762000"/>
          </a:xfrm>
        </p:spPr>
        <p:txBody>
          <a:bodyPr/>
          <a:lstStyle/>
          <a:p>
            <a:r>
              <a:rPr lang="en-US" sz="3200" dirty="0"/>
              <a:t/>
            </a:r>
            <a:br>
              <a:rPr lang="en-US" sz="3200" dirty="0"/>
            </a:br>
            <a:r>
              <a:rPr lang="en-US" sz="2800" dirty="0" smtClean="0"/>
              <a:t>Policy Direction on DFS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96291"/>
            <a:ext cx="8839200" cy="42672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By 2020, Ghana seeks to have a resilient, inclusive and innovative DFS ecosystem where: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1800" b="1" dirty="0"/>
              <a:t>All Ghanaians </a:t>
            </a:r>
            <a:r>
              <a:rPr lang="en-US" sz="1800" dirty="0"/>
              <a:t>have access to a large and broad range of </a:t>
            </a:r>
            <a:r>
              <a:rPr lang="en-US" sz="1800" b="1" dirty="0"/>
              <a:t>quality and affordable </a:t>
            </a:r>
            <a:r>
              <a:rPr lang="en-US" sz="1800" dirty="0"/>
              <a:t>digital financial services – including payment, credit, savings, insurance, and investment – that meet their needs;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1800" dirty="0"/>
              <a:t>Businesses and Government have achieved </a:t>
            </a:r>
            <a:r>
              <a:rPr lang="en-US" sz="1800" b="1" dirty="0"/>
              <a:t>greater transparency </a:t>
            </a:r>
            <a:r>
              <a:rPr lang="en-US" sz="1800" dirty="0"/>
              <a:t>and </a:t>
            </a:r>
            <a:r>
              <a:rPr lang="en-US" sz="1800" b="1" dirty="0"/>
              <a:t>efficiency</a:t>
            </a:r>
            <a:r>
              <a:rPr lang="en-US" sz="1800" dirty="0"/>
              <a:t> to contribute to the economic growth of the nation; and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1800" dirty="0"/>
              <a:t>Payment flows have been </a:t>
            </a:r>
            <a:r>
              <a:rPr lang="en-US" sz="1800" b="1" dirty="0"/>
              <a:t>digitized and formalized</a:t>
            </a:r>
            <a:r>
              <a:rPr lang="en-US" sz="1800" dirty="0"/>
              <a:t>, thereby shrinking the informal economy, increasing Government revenues, and making monetary policies more effective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r>
              <a:rPr lang="en-US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(Source: </a:t>
            </a:r>
            <a:r>
              <a:rPr lang="en-US" sz="1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Ghana Ministry </a:t>
            </a:r>
            <a:r>
              <a:rPr lang="en-US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Finance/Draft DFS policy document, Jan 2018)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9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735E6E-938C-41C9-BD66-FF817CBB129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307386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540" y="533400"/>
            <a:ext cx="8239260" cy="762000"/>
          </a:xfrm>
        </p:spPr>
        <p:txBody>
          <a:bodyPr/>
          <a:lstStyle/>
          <a:p>
            <a:r>
              <a:rPr lang="en-US" dirty="0" smtClean="0"/>
              <a:t>                                         </a:t>
            </a:r>
            <a:r>
              <a:rPr lang="en-US" sz="3200" dirty="0" smtClean="0"/>
              <a:t>“</a:t>
            </a:r>
            <a:br>
              <a:rPr lang="en-US" sz="3200" dirty="0" smtClean="0"/>
            </a:br>
            <a:r>
              <a:rPr lang="en-US" sz="3200" dirty="0" smtClean="0"/>
              <a:t>                                                                </a:t>
            </a:r>
            <a:r>
              <a:rPr lang="en-US" sz="2800" dirty="0" smtClean="0"/>
              <a:t>Regulatory Framework- as Key Enabler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24377"/>
            <a:ext cx="8686800" cy="4543024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The Bank of Ghana (BoG’s) regulatory roadmap on Payment Systems industry is as per below:</a:t>
            </a:r>
          </a:p>
          <a:p>
            <a:pPr marL="0" indent="0">
              <a:buNone/>
            </a:pPr>
            <a:endParaRPr lang="en-US" sz="2000" dirty="0"/>
          </a:p>
          <a:p>
            <a:pPr lvl="0"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735E6E-938C-41C9-BD66-FF817CBB129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780" y="2209800"/>
            <a:ext cx="6950220" cy="3324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689473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540" y="533400"/>
            <a:ext cx="8239260" cy="762000"/>
          </a:xfrm>
        </p:spPr>
        <p:txBody>
          <a:bodyPr/>
          <a:lstStyle/>
          <a:p>
            <a:r>
              <a:rPr lang="en-US" dirty="0" smtClean="0"/>
              <a:t>                                         </a:t>
            </a:r>
            <a:r>
              <a:rPr lang="en-US" sz="3200" dirty="0" smtClean="0"/>
              <a:t>“</a:t>
            </a:r>
            <a:br>
              <a:rPr lang="en-US" sz="3200" dirty="0" smtClean="0"/>
            </a:br>
            <a:r>
              <a:rPr lang="en-US" sz="3200" dirty="0" smtClean="0"/>
              <a:t>                                                                </a:t>
            </a:r>
            <a:r>
              <a:rPr lang="en-US" sz="2800" dirty="0" smtClean="0"/>
              <a:t>Regulatory Framework- as Key Enabler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24376"/>
            <a:ext cx="8686800" cy="469542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A law on DFS would facilitate MoF’s policy implementation on DFS as follows :</a:t>
            </a:r>
          </a:p>
          <a:p>
            <a:pPr marL="0" indent="0">
              <a:buNone/>
            </a:pPr>
            <a:endParaRPr lang="en-US" sz="20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000" dirty="0" smtClean="0"/>
              <a:t>Promote </a:t>
            </a:r>
            <a:r>
              <a:rPr lang="en-US" sz="2000" b="1" dirty="0" smtClean="0"/>
              <a:t>convenient, efficient </a:t>
            </a:r>
            <a:r>
              <a:rPr lang="en-US" sz="2000" dirty="0" smtClean="0"/>
              <a:t>and</a:t>
            </a:r>
            <a:r>
              <a:rPr lang="en-US" sz="2000" b="1" dirty="0" smtClean="0"/>
              <a:t> safe </a:t>
            </a:r>
            <a:r>
              <a:rPr lang="en-US" sz="2000" dirty="0" smtClean="0"/>
              <a:t>retail payment and funds transfer mechanisms;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000" dirty="0" smtClean="0"/>
              <a:t>Streamline and strengthen </a:t>
            </a:r>
            <a:r>
              <a:rPr lang="en-US" sz="2000" b="1" dirty="0" smtClean="0"/>
              <a:t>licensing procedures</a:t>
            </a:r>
            <a:r>
              <a:rPr lang="en-US" sz="2000" dirty="0" smtClean="0"/>
              <a:t>, </a:t>
            </a:r>
            <a:r>
              <a:rPr lang="en-US" sz="2000" b="1" dirty="0" smtClean="0"/>
              <a:t>governance arrangements, oversight, consumer protection </a:t>
            </a:r>
            <a:r>
              <a:rPr lang="en-US" sz="2000" dirty="0" smtClean="0"/>
              <a:t>and anti-money laundering procedures;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000" dirty="0" smtClean="0"/>
              <a:t>Promote </a:t>
            </a:r>
            <a:r>
              <a:rPr lang="en-US" sz="2000" dirty="0"/>
              <a:t>the </a:t>
            </a:r>
            <a:r>
              <a:rPr lang="en-US" sz="2000" b="1" dirty="0"/>
              <a:t>availability</a:t>
            </a:r>
            <a:r>
              <a:rPr lang="en-US" sz="2000" dirty="0"/>
              <a:t> and </a:t>
            </a:r>
            <a:r>
              <a:rPr lang="en-US" sz="2000" b="1" dirty="0"/>
              <a:t>acceptance of electronic money </a:t>
            </a:r>
            <a:r>
              <a:rPr lang="en-US" sz="2000" dirty="0"/>
              <a:t>whilst ensuring the necessary </a:t>
            </a:r>
            <a:r>
              <a:rPr lang="en-US" sz="2000" b="1" dirty="0"/>
              <a:t>safeguards </a:t>
            </a:r>
            <a:r>
              <a:rPr lang="en-US" sz="2000" dirty="0"/>
              <a:t>and </a:t>
            </a:r>
            <a:r>
              <a:rPr lang="en-US" sz="2000" b="1" dirty="0"/>
              <a:t>controls </a:t>
            </a:r>
            <a:r>
              <a:rPr lang="en-US" sz="2000" dirty="0"/>
              <a:t>are put in place to mitigate the risks;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000" dirty="0" smtClean="0"/>
              <a:t>Assist to </a:t>
            </a:r>
            <a:r>
              <a:rPr lang="en-US" sz="2000" b="1" dirty="0"/>
              <a:t>reduce barriers </a:t>
            </a:r>
            <a:r>
              <a:rPr lang="en-US" sz="2000" dirty="0"/>
              <a:t>to entry into the payment services </a:t>
            </a:r>
            <a:r>
              <a:rPr lang="en-US" sz="2000" dirty="0" smtClean="0"/>
              <a:t>space, </a:t>
            </a:r>
            <a:r>
              <a:rPr lang="en-US" sz="2000" b="1" dirty="0" smtClean="0"/>
              <a:t>increase competition </a:t>
            </a:r>
            <a:r>
              <a:rPr lang="en-US" sz="2000" dirty="0" smtClean="0"/>
              <a:t>and </a:t>
            </a:r>
            <a:r>
              <a:rPr lang="en-US" sz="2000" b="1" dirty="0"/>
              <a:t>promote </a:t>
            </a:r>
            <a:r>
              <a:rPr lang="en-US" sz="2000" b="1" dirty="0" smtClean="0"/>
              <a:t>innovations. </a:t>
            </a:r>
            <a:endParaRPr lang="en-US" sz="2000" b="1" dirty="0"/>
          </a:p>
          <a:p>
            <a:pPr marL="0" indent="0">
              <a:buNone/>
            </a:pPr>
            <a:endParaRPr lang="en-US" sz="24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735E6E-938C-41C9-BD66-FF817CBB129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017434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705859" cy="762000"/>
          </a:xfrm>
        </p:spPr>
        <p:txBody>
          <a:bodyPr/>
          <a:lstStyle/>
          <a:p>
            <a:r>
              <a:rPr lang="en-US" dirty="0" smtClean="0"/>
              <a:t>                                         </a:t>
            </a:r>
            <a:r>
              <a:rPr lang="en-US" sz="3200" dirty="0" smtClean="0"/>
              <a:t>“</a:t>
            </a:r>
            <a:br>
              <a:rPr lang="en-US" sz="3200" dirty="0" smtClean="0"/>
            </a:br>
            <a:r>
              <a:rPr lang="en-US" sz="3200" dirty="0" smtClean="0"/>
              <a:t>                                                                </a:t>
            </a:r>
            <a:br>
              <a:rPr lang="en-US" sz="3200" dirty="0" smtClean="0"/>
            </a:br>
            <a:r>
              <a:rPr lang="en-US" sz="3200" dirty="0"/>
              <a:t> </a:t>
            </a:r>
            <a:r>
              <a:rPr lang="en-US" sz="3200" dirty="0" smtClean="0"/>
              <a:t>                                                              </a:t>
            </a:r>
            <a:r>
              <a:rPr lang="en-US" sz="2800" dirty="0" smtClean="0"/>
              <a:t>Stakeholder </a:t>
            </a:r>
            <a:r>
              <a:rPr lang="en-US" sz="2800" dirty="0"/>
              <a:t>Consultations &amp; Outcomes</a:t>
            </a:r>
            <a:br>
              <a:rPr lang="en-US" sz="28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8689151"/>
              </p:ext>
            </p:extLst>
          </p:nvPr>
        </p:nvGraphicFramePr>
        <p:xfrm>
          <a:off x="228600" y="685801"/>
          <a:ext cx="8686800" cy="5791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2509">
                  <a:extLst>
                    <a:ext uri="{9D8B030D-6E8A-4147-A177-3AD203B41FA5}">
                      <a16:colId xmlns:a16="http://schemas.microsoft.com/office/drawing/2014/main" val="4006422702"/>
                    </a:ext>
                  </a:extLst>
                </a:gridCol>
                <a:gridCol w="3160479">
                  <a:extLst>
                    <a:ext uri="{9D8B030D-6E8A-4147-A177-3AD203B41FA5}">
                      <a16:colId xmlns:a16="http://schemas.microsoft.com/office/drawing/2014/main" val="2300297245"/>
                    </a:ext>
                  </a:extLst>
                </a:gridCol>
                <a:gridCol w="1956925">
                  <a:extLst>
                    <a:ext uri="{9D8B030D-6E8A-4147-A177-3AD203B41FA5}">
                      <a16:colId xmlns:a16="http://schemas.microsoft.com/office/drawing/2014/main" val="2271605500"/>
                    </a:ext>
                  </a:extLst>
                </a:gridCol>
                <a:gridCol w="3106887">
                  <a:extLst>
                    <a:ext uri="{9D8B030D-6E8A-4147-A177-3AD203B41FA5}">
                      <a16:colId xmlns:a16="http://schemas.microsoft.com/office/drawing/2014/main" val="2641025926"/>
                    </a:ext>
                  </a:extLst>
                </a:gridCol>
              </a:tblGrid>
              <a:tr h="314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S/N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9" marR="5669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Workshop Title/date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9" marR="5669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Target Participants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9" marR="5669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Key 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Outcomes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9" marR="56699" marT="0" marB="0"/>
                </a:tc>
                <a:extLst>
                  <a:ext uri="{0D108BD9-81ED-4DB2-BD59-A6C34878D82A}">
                    <a16:rowId xmlns:a16="http://schemas.microsoft.com/office/drawing/2014/main" val="96186806"/>
                  </a:ext>
                </a:extLst>
              </a:tr>
              <a:tr h="1155614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9" marR="56699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Final Workshop on the Payment Systems and Services Bill held from, August 2017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9" marR="56699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BoG, NCA, MNOs, Fintechs, Banks, AG, MoF, SEC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9" marR="5669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Attorney-General’s department to re-draft the Payment Services and Systems Bill to reflect all amendments made by stakeholders; after which the revised copy should be submitted to the Bank of Ghana (BoG)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9" marR="56699" marT="0" marB="0"/>
                </a:tc>
                <a:extLst>
                  <a:ext uri="{0D108BD9-81ED-4DB2-BD59-A6C34878D82A}">
                    <a16:rowId xmlns:a16="http://schemas.microsoft.com/office/drawing/2014/main" val="4167724974"/>
                  </a:ext>
                </a:extLst>
              </a:tr>
              <a:tr h="1069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Payment Services Advisory Committee to be constituted by the Governor, Bank of Ghana to provide advisory services on guidelines for the operationalization of e-payment systems in Ghana.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9" marR="56699" marT="0" marB="0"/>
                </a:tc>
                <a:extLst>
                  <a:ext uri="{0D108BD9-81ED-4DB2-BD59-A6C34878D82A}">
                    <a16:rowId xmlns:a16="http://schemas.microsoft.com/office/drawing/2014/main" val="3865351724"/>
                  </a:ext>
                </a:extLst>
              </a:tr>
              <a:tr h="7797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9" marR="5669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DFS Supervision Workshop, October 2017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9" marR="5669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BoG, NCA, MoF, SEC, NIC, GHIPSS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9" marR="5669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collaborative DFS supervision regime to be adopted in Ghana using the 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I-SIP framework model.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9" marR="56699" marT="0" marB="0"/>
                </a:tc>
                <a:extLst>
                  <a:ext uri="{0D108BD9-81ED-4DB2-BD59-A6C34878D82A}">
                    <a16:rowId xmlns:a16="http://schemas.microsoft.com/office/drawing/2014/main" val="3398928950"/>
                  </a:ext>
                </a:extLst>
              </a:tr>
              <a:tr h="10281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9" marR="5669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Mobile Money Interoperability (MMI) Project Workshop, November, 2017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9" marR="5669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GHIPSS, BoG, NCA, MoF, SEC, NIC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9" marR="5669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GHIPSS 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communicate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the Vice President and the public that testing of MMI in Ghana has started and expected to be fully launched by June 2018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9" marR="56699" marT="0" marB="0"/>
                </a:tc>
                <a:extLst>
                  <a:ext uri="{0D108BD9-81ED-4DB2-BD59-A6C34878D82A}">
                    <a16:rowId xmlns:a16="http://schemas.microsoft.com/office/drawing/2014/main" val="2932095618"/>
                  </a:ext>
                </a:extLst>
              </a:tr>
              <a:tr h="144365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9" marR="5669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the Payment Systems &amp; Advisory Committee, August 2018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9" marR="5669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BOG, NCA, SEC, NIC, MOF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9" marR="5669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Bank of Ghana (BoG) to lead capacity-building activities on Blockchain and QR-code technology products in order to harness their positive influences on 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payment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systems 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Ghana.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99" marR="56699" marT="0" marB="0"/>
                </a:tc>
                <a:extLst>
                  <a:ext uri="{0D108BD9-81ED-4DB2-BD59-A6C34878D82A}">
                    <a16:rowId xmlns:a16="http://schemas.microsoft.com/office/drawing/2014/main" val="22497899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735E6E-938C-41C9-BD66-FF817CBB129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586703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05800" cy="762000"/>
          </a:xfrm>
        </p:spPr>
        <p:txBody>
          <a:bodyPr/>
          <a:lstStyle/>
          <a:p>
            <a:r>
              <a:rPr lang="en-US" dirty="0" smtClean="0"/>
              <a:t>                                         </a:t>
            </a:r>
            <a:r>
              <a:rPr lang="en-US" sz="3200" dirty="0" smtClean="0"/>
              <a:t>“</a:t>
            </a:r>
            <a:br>
              <a:rPr lang="en-US" sz="3200" dirty="0" smtClean="0"/>
            </a:br>
            <a:r>
              <a:rPr lang="en-US" sz="3200" dirty="0" smtClean="0"/>
              <a:t>                                                                </a:t>
            </a:r>
            <a:br>
              <a:rPr lang="en-US" sz="3200" dirty="0" smtClean="0"/>
            </a:br>
            <a:r>
              <a:rPr lang="en-US" sz="3200" dirty="0"/>
              <a:t> </a:t>
            </a:r>
            <a:r>
              <a:rPr lang="en-US" sz="3200" dirty="0" smtClean="0"/>
              <a:t>                                                                                 </a:t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2400" dirty="0" smtClean="0"/>
              <a:t>Key </a:t>
            </a:r>
            <a:r>
              <a:rPr lang="en-US" sz="2400" dirty="0"/>
              <a:t>Highlights of the Payment Systems </a:t>
            </a:r>
            <a:r>
              <a:rPr lang="en-US" sz="2400" dirty="0" smtClean="0"/>
              <a:t>&amp; Services Act, 2019 (Act 987)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69542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Payment Systems and Services Bill was submitted to Ghana’s parliament in 2018 and passed into law in May 2019. Below constitute the thematic areas in the ACT;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000" dirty="0"/>
              <a:t>Licensing and Authorization of Payment Service Providers and Electronic Money </a:t>
            </a:r>
            <a:r>
              <a:rPr lang="en-US" sz="2000" dirty="0" smtClean="0"/>
              <a:t>Issuers</a:t>
            </a:r>
            <a:endParaRPr lang="en-US" sz="2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000" dirty="0"/>
              <a:t>Payment Systems, Payment Instruments and Electronic </a:t>
            </a:r>
            <a:r>
              <a:rPr lang="en-US" sz="2000" dirty="0" smtClean="0"/>
              <a:t>Transmission</a:t>
            </a:r>
            <a:endParaRPr lang="en-US" sz="2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000" dirty="0"/>
              <a:t>Governance </a:t>
            </a:r>
            <a:r>
              <a:rPr lang="en-US" sz="2000" dirty="0" smtClean="0"/>
              <a:t>Arrangements</a:t>
            </a:r>
            <a:endParaRPr lang="en-US" sz="2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000" dirty="0"/>
              <a:t>Technology, Security and </a:t>
            </a:r>
            <a:r>
              <a:rPr lang="en-US" sz="2000" dirty="0" smtClean="0"/>
              <a:t>Controls</a:t>
            </a:r>
            <a:endParaRPr lang="en-US" sz="2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000" dirty="0"/>
              <a:t>Consumer </a:t>
            </a:r>
            <a:r>
              <a:rPr lang="en-US" sz="2000" dirty="0" smtClean="0"/>
              <a:t>Protection</a:t>
            </a:r>
            <a:endParaRPr lang="en-US" sz="2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000" dirty="0"/>
              <a:t>Oversight, Reporting and Sanctions</a:t>
            </a:r>
          </a:p>
          <a:p>
            <a:pPr marL="0" indent="0">
              <a:buNone/>
            </a:pPr>
            <a:endParaRPr lang="en-US" sz="24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735E6E-938C-41C9-BD66-FF817CBB129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627100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A CCAD Presentation v4 with inputs from DD-CCA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TC103457496[[fn=Parallax]]</Template>
  <TotalTime>4248</TotalTime>
  <Words>878</Words>
  <Application>Microsoft Office PowerPoint</Application>
  <PresentationFormat>On-screen Show (4:3)</PresentationFormat>
  <Paragraphs>120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Calibri</vt:lpstr>
      <vt:lpstr>Times New Roman</vt:lpstr>
      <vt:lpstr>Wingdings</vt:lpstr>
      <vt:lpstr>NCA CCAD Presentation v4 with inputs from DD-CCA</vt:lpstr>
      <vt:lpstr>                                                                                                                                ROADMAP TOWARDS AN EFFECTIVE REGULATORY REGIME ON DIGITAL FINANCIAL SERVICES (DFS)- CASE OF GHANA BY  Samuel K. Agyekum,  (Dep. Manager, NCA &amp; Vice Chairman, ITU-T SG 12 AFR)   </vt:lpstr>
      <vt:lpstr> Outline</vt:lpstr>
      <vt:lpstr> Outline</vt:lpstr>
      <vt:lpstr> Outline</vt:lpstr>
      <vt:lpstr> Policy Direction on DFS </vt:lpstr>
      <vt:lpstr>                                         “                                                                 Regulatory Framework- as Key Enabler  </vt:lpstr>
      <vt:lpstr>                                         “                                                                 Regulatory Framework- as Key Enabler  </vt:lpstr>
      <vt:lpstr>                                         “                                                                                                                                 Stakeholder Consultations &amp; Outcomes   </vt:lpstr>
      <vt:lpstr>                                         “                                                                                                                                                      Key Highlights of the Payment Systems &amp; Services Act, 2019 (Act 987)    </vt:lpstr>
      <vt:lpstr>                                                                                                                                                                                               Roles of Relevant Implementing Institutions    </vt:lpstr>
      <vt:lpstr>                                         “                                                                                                                                                       Levels/Nature of Collaboration Required     </vt:lpstr>
      <vt:lpstr>                                         Conclusion &amp; Way Forward </vt:lpstr>
      <vt:lpstr>Thank You for your time &amp;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&amp; CORPORATE AFFAIRS DIVISION</dc:title>
  <dc:creator>abed.bandim</dc:creator>
  <cp:lastModifiedBy>NCA</cp:lastModifiedBy>
  <cp:revision>462</cp:revision>
  <cp:lastPrinted>2017-11-02T09:04:04Z</cp:lastPrinted>
  <dcterms:created xsi:type="dcterms:W3CDTF">2013-07-15T11:47:46Z</dcterms:created>
  <dcterms:modified xsi:type="dcterms:W3CDTF">2019-07-23T12:42:29Z</dcterms:modified>
</cp:coreProperties>
</file>